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9" r:id="rId4"/>
    <p:sldId id="260" r:id="rId5"/>
    <p:sldId id="261" r:id="rId6"/>
    <p:sldId id="268" r:id="rId7"/>
    <p:sldId id="258" r:id="rId8"/>
    <p:sldId id="270" r:id="rId9"/>
    <p:sldId id="262" r:id="rId10"/>
    <p:sldId id="272" r:id="rId11"/>
    <p:sldId id="271" r:id="rId12"/>
    <p:sldId id="274" r:id="rId13"/>
    <p:sldId id="273" r:id="rId14"/>
    <p:sldId id="275" r:id="rId15"/>
    <p:sldId id="276" r:id="rId16"/>
    <p:sldId id="277" r:id="rId17"/>
    <p:sldId id="259" r:id="rId18"/>
    <p:sldId id="267" r:id="rId19"/>
    <p:sldId id="266" r:id="rId20"/>
    <p:sldId id="265" r:id="rId21"/>
    <p:sldId id="278" r:id="rId22"/>
    <p:sldId id="281" r:id="rId23"/>
    <p:sldId id="280" r:id="rId24"/>
    <p:sldId id="279" r:id="rId25"/>
    <p:sldId id="285" r:id="rId26"/>
    <p:sldId id="284" r:id="rId27"/>
    <p:sldId id="283" r:id="rId28"/>
    <p:sldId id="282" r:id="rId29"/>
    <p:sldId id="287" r:id="rId30"/>
    <p:sldId id="289"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39F4B-C4EF-4957-BEF4-53FAAACE26D0}" v="11" dt="2022-09-24T08:29:50.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roop Mukherjee" userId="5fbc6062963ca2c0" providerId="LiveId" clId="{3D139F4B-C4EF-4957-BEF4-53FAAACE26D0}"/>
    <pc:docChg chg="delSld modSld">
      <pc:chgData name="Abhiroop Mukherjee" userId="5fbc6062963ca2c0" providerId="LiveId" clId="{3D139F4B-C4EF-4957-BEF4-53FAAACE26D0}" dt="2022-09-28T05:43:42.501" v="13" actId="1035"/>
      <pc:docMkLst>
        <pc:docMk/>
      </pc:docMkLst>
      <pc:sldChg chg="modSp mod">
        <pc:chgData name="Abhiroop Mukherjee" userId="5fbc6062963ca2c0" providerId="LiveId" clId="{3D139F4B-C4EF-4957-BEF4-53FAAACE26D0}" dt="2022-09-28T05:43:42.501" v="13" actId="1035"/>
        <pc:sldMkLst>
          <pc:docMk/>
          <pc:sldMk cId="4214724808" sldId="256"/>
        </pc:sldMkLst>
        <pc:spChg chg="mod">
          <ac:chgData name="Abhiroop Mukherjee" userId="5fbc6062963ca2c0" providerId="LiveId" clId="{3D139F4B-C4EF-4957-BEF4-53FAAACE26D0}" dt="2022-09-28T05:43:42.501" v="13" actId="1035"/>
          <ac:spMkLst>
            <pc:docMk/>
            <pc:sldMk cId="4214724808" sldId="256"/>
            <ac:spMk id="2" creationId="{00000000-0000-0000-0000-000000000000}"/>
          </ac:spMkLst>
        </pc:spChg>
      </pc:sldChg>
      <pc:sldChg chg="modSp">
        <pc:chgData name="Abhiroop Mukherjee" userId="5fbc6062963ca2c0" providerId="LiveId" clId="{3D139F4B-C4EF-4957-BEF4-53FAAACE26D0}" dt="2022-09-24T08:29:50.409" v="10" actId="1035"/>
        <pc:sldMkLst>
          <pc:docMk/>
          <pc:sldMk cId="3171540945" sldId="271"/>
        </pc:sldMkLst>
        <pc:picChg chg="mod">
          <ac:chgData name="Abhiroop Mukherjee" userId="5fbc6062963ca2c0" providerId="LiveId" clId="{3D139F4B-C4EF-4957-BEF4-53FAAACE26D0}" dt="2022-09-24T08:29:50.409" v="10" actId="1035"/>
          <ac:picMkLst>
            <pc:docMk/>
            <pc:sldMk cId="3171540945" sldId="271"/>
            <ac:picMk id="10242" creationId="{00000000-0000-0000-0000-000000000000}"/>
          </ac:picMkLst>
        </pc:picChg>
      </pc:sldChg>
      <pc:sldChg chg="del">
        <pc:chgData name="Abhiroop Mukherjee" userId="5fbc6062963ca2c0" providerId="LiveId" clId="{3D139F4B-C4EF-4957-BEF4-53FAAACE26D0}" dt="2022-09-24T08:31:52.086" v="11" actId="47"/>
        <pc:sldMkLst>
          <pc:docMk/>
          <pc:sldMk cId="963033946" sldId="28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793191A-530A-4CF3-A131-35F77D7268DE}" type="slidenum">
              <a:rPr lang="en-IN" smtClean="0"/>
              <a:t>‹#›</a:t>
            </a:fld>
            <a:endParaRPr lang="en-IN" dirty="0"/>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5" name="Title 94"/>
          <p:cNvSpPr>
            <a:spLocks noGrp="1"/>
          </p:cNvSpPr>
          <p:nvPr>
            <p:ph type="title"/>
          </p:nvPr>
        </p:nvSpPr>
        <p:spPr>
          <a:xfrm>
            <a:off x="457200" y="4463568"/>
            <a:ext cx="8305800" cy="1143000"/>
          </a:xfrm>
        </p:spPr>
        <p:txBody>
          <a:bodyPr/>
          <a:lstStyle/>
          <a:p>
            <a:r>
              <a:rPr lang="en-US"/>
              <a:t>Click to edit Master title style</a:t>
            </a:r>
          </a:p>
        </p:txBody>
      </p:sp>
      <p:sp>
        <p:nvSpPr>
          <p:cNvPr id="2" name="Date Placeholder 1"/>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91" name="Footer Placeholder 90"/>
          <p:cNvSpPr>
            <a:spLocks noGrp="1"/>
          </p:cNvSpPr>
          <p:nvPr>
            <p:ph type="ftr" sz="quarter" idx="11"/>
          </p:nvPr>
        </p:nvSpPr>
        <p:spPr/>
        <p:txBody>
          <a:bodyPr/>
          <a:lstStyle/>
          <a:p>
            <a:endParaRPr lang="en-IN" dirty="0"/>
          </a:p>
        </p:txBody>
      </p:sp>
      <p:sp>
        <p:nvSpPr>
          <p:cNvPr id="92" name="Slide Number Placeholder 91"/>
          <p:cNvSpPr>
            <a:spLocks noGrp="1"/>
          </p:cNvSpPr>
          <p:nvPr>
            <p:ph type="sldNum" sz="quarter" idx="12"/>
          </p:nvPr>
        </p:nvSpPr>
        <p:spPr/>
        <p:txBody>
          <a:bodyPr/>
          <a:lstStyle/>
          <a:p>
            <a:fld id="{8793191A-530A-4CF3-A131-35F77D7268DE}"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793191A-530A-4CF3-A131-35F77D7268DE}"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793191A-530A-4CF3-A131-35F77D7268DE}" type="slidenum">
              <a:rPr lang="en-IN" smtClean="0"/>
              <a:t>‹#›</a:t>
            </a:fld>
            <a:endParaRPr lang="en-IN" dirty="0"/>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p:txBody>
          <a:bodyPr/>
          <a:lstStyle/>
          <a:p>
            <a:fld id="{7F190382-C15B-49DD-A85A-F06B0F37338F}" type="datetimeFigureOut">
              <a:rPr lang="en-IN" smtClean="0"/>
              <a:t>28-09-2022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793191A-530A-4CF3-A131-35F77D7268DE}" type="slidenum">
              <a:rPr lang="en-IN" smtClean="0"/>
              <a:t>‹#›</a:t>
            </a:fld>
            <a:endParaRPr lang="en-IN" dirty="0"/>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dirty="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7F190382-C15B-49DD-A85A-F06B0F37338F}" type="datetimeFigureOut">
              <a:rPr lang="en-IN" smtClean="0"/>
              <a:t>28-09-2022</a:t>
            </a:fld>
            <a:endParaRPr lang="en-IN" dirty="0"/>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IN" dirty="0"/>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8793191A-530A-4CF3-A131-35F77D7268DE}" type="slidenum">
              <a:rPr lang="en-IN" smtClean="0"/>
              <a:t>‹#›</a:t>
            </a:fld>
            <a:endParaRPr lang="en-IN"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2856"/>
            <a:ext cx="4419600" cy="1600327"/>
          </a:xfrm>
        </p:spPr>
        <p:txBody>
          <a:bodyPr>
            <a:normAutofit/>
          </a:bodyPr>
          <a:lstStyle/>
          <a:p>
            <a:r>
              <a:rPr lang="en-US" sz="4400" dirty="0"/>
              <a:t>Management Styles</a:t>
            </a:r>
            <a:endParaRPr lang="en-IN" sz="4400" dirty="0"/>
          </a:p>
        </p:txBody>
      </p:sp>
      <p:sp>
        <p:nvSpPr>
          <p:cNvPr id="3" name="Subtitle 2"/>
          <p:cNvSpPr>
            <a:spLocks noGrp="1"/>
          </p:cNvSpPr>
          <p:nvPr>
            <p:ph type="subTitle" idx="1"/>
          </p:nvPr>
        </p:nvSpPr>
        <p:spPr/>
        <p:txBody>
          <a:bodyPr/>
          <a:lstStyle/>
          <a:p>
            <a:r>
              <a:rPr lang="en-US" dirty="0"/>
              <a:t>Dr. </a:t>
            </a:r>
            <a:r>
              <a:rPr lang="en-US" dirty="0" err="1"/>
              <a:t>Satarupa</a:t>
            </a:r>
            <a:r>
              <a:rPr lang="en-US" dirty="0"/>
              <a:t> </a:t>
            </a:r>
            <a:r>
              <a:rPr lang="en-US" dirty="0" err="1"/>
              <a:t>Roychowdhury</a:t>
            </a:r>
            <a:endParaRPr lang="en-US" dirty="0"/>
          </a:p>
          <a:p>
            <a:r>
              <a:rPr lang="en-US" dirty="0"/>
              <a:t>SOMS, IIESTS</a:t>
            </a:r>
            <a:endParaRPr lang="en-IN" dirty="0"/>
          </a:p>
        </p:txBody>
      </p:sp>
    </p:spTree>
    <p:extLst>
      <p:ext uri="{BB962C8B-B14F-4D97-AF65-F5344CB8AC3E}">
        <p14:creationId xmlns:p14="http://schemas.microsoft.com/office/powerpoint/2010/main" val="421472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8229600" cy="850106"/>
          </a:xfrm>
        </p:spPr>
        <p:txBody>
          <a:bodyPr>
            <a:noAutofit/>
          </a:bodyPr>
          <a:lstStyle/>
          <a:p>
            <a:r>
              <a:rPr lang="en-US" sz="4000" dirty="0"/>
              <a:t>Situations </a:t>
            </a:r>
            <a:r>
              <a:rPr lang="en-US" sz="4000" dirty="0" err="1"/>
              <a:t>Favouring</a:t>
            </a:r>
            <a:r>
              <a:rPr lang="en-US" sz="4000" dirty="0"/>
              <a:t> Autocratic Leadership</a:t>
            </a:r>
            <a:endParaRPr lang="en-IN" sz="4000" dirty="0"/>
          </a:p>
        </p:txBody>
      </p:sp>
      <p:sp>
        <p:nvSpPr>
          <p:cNvPr id="3" name="Content Placeholder 2"/>
          <p:cNvSpPr>
            <a:spLocks noGrp="1"/>
          </p:cNvSpPr>
          <p:nvPr>
            <p:ph idx="1"/>
          </p:nvPr>
        </p:nvSpPr>
        <p:spPr>
          <a:xfrm>
            <a:off x="457200" y="1916832"/>
            <a:ext cx="8229600" cy="4752528"/>
          </a:xfrm>
        </p:spPr>
        <p:txBody>
          <a:bodyPr/>
          <a:lstStyle/>
          <a:p>
            <a:r>
              <a:rPr lang="en-US" sz="3200" dirty="0"/>
              <a:t>When fast action is needed</a:t>
            </a:r>
          </a:p>
          <a:p>
            <a:r>
              <a:rPr lang="en-US" sz="3200" dirty="0"/>
              <a:t>When leader is clearly the expert</a:t>
            </a:r>
          </a:p>
          <a:p>
            <a:r>
              <a:rPr lang="en-US" sz="3200" dirty="0"/>
              <a:t>When the big picture is needed</a:t>
            </a:r>
          </a:p>
          <a:p>
            <a:r>
              <a:rPr lang="en-US" sz="3200" dirty="0"/>
              <a:t>When focus is under threat</a:t>
            </a:r>
          </a:p>
          <a:p>
            <a:endParaRPr lang="en-IN" dirty="0"/>
          </a:p>
        </p:txBody>
      </p:sp>
    </p:spTree>
    <p:extLst>
      <p:ext uri="{BB962C8B-B14F-4D97-AF65-F5344CB8AC3E}">
        <p14:creationId xmlns:p14="http://schemas.microsoft.com/office/powerpoint/2010/main" val="273466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4000" dirty="0"/>
              <a:t>Democratic Leadership</a:t>
            </a:r>
            <a:endParaRPr lang="en-IN" sz="4000" dirty="0"/>
          </a:p>
        </p:txBody>
      </p:sp>
      <p:sp>
        <p:nvSpPr>
          <p:cNvPr id="3" name="Content Placeholder 2"/>
          <p:cNvSpPr>
            <a:spLocks noGrp="1"/>
          </p:cNvSpPr>
          <p:nvPr>
            <p:ph idx="1"/>
          </p:nvPr>
        </p:nvSpPr>
        <p:spPr>
          <a:xfrm>
            <a:off x="457200" y="1268760"/>
            <a:ext cx="8229600" cy="4857403"/>
          </a:xfrm>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55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540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74" y="260648"/>
            <a:ext cx="8757214" cy="640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19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43" y="188640"/>
            <a:ext cx="8613237"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761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56984"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837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84976"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349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84976" cy="652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467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56984"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18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712968"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263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30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dirty="0"/>
              <a:t>Management Styles</a:t>
            </a:r>
            <a:endParaRPr lang="en-IN" dirty="0"/>
          </a:p>
        </p:txBody>
      </p:sp>
      <p:sp>
        <p:nvSpPr>
          <p:cNvPr id="3" name="Content Placeholder 2"/>
          <p:cNvSpPr>
            <a:spLocks noGrp="1"/>
          </p:cNvSpPr>
          <p:nvPr>
            <p:ph idx="1"/>
          </p:nvPr>
        </p:nvSpPr>
        <p:spPr>
          <a:xfrm>
            <a:off x="457200" y="1124744"/>
            <a:ext cx="8229600" cy="5544616"/>
          </a:xfrm>
        </p:spPr>
        <p:txBody>
          <a:bodyPr>
            <a:normAutofit fontScale="92500"/>
          </a:bodyPr>
          <a:lstStyle/>
          <a:p>
            <a:pPr algn="just"/>
            <a:r>
              <a:rPr lang="en-US" dirty="0"/>
              <a:t>A Leader is one who guides and directs other people. He gives the efforts of his followers a direction and purpose by influencing their </a:t>
            </a:r>
            <a:r>
              <a:rPr lang="en-US" dirty="0" err="1"/>
              <a:t>behaviour</a:t>
            </a:r>
            <a:r>
              <a:rPr lang="en-US" dirty="0"/>
              <a:t>. And the quality of the </a:t>
            </a:r>
            <a:r>
              <a:rPr lang="en-US" dirty="0" err="1"/>
              <a:t>behaviour</a:t>
            </a:r>
            <a:r>
              <a:rPr lang="en-US" dirty="0"/>
              <a:t> of individuals whereby they guide people or their activities in organizing efforts.</a:t>
            </a:r>
          </a:p>
          <a:p>
            <a:pPr algn="just"/>
            <a:endParaRPr lang="en-US" dirty="0"/>
          </a:p>
          <a:p>
            <a:pPr algn="just"/>
            <a:r>
              <a:rPr lang="en-US" dirty="0"/>
              <a:t>The </a:t>
            </a:r>
            <a:r>
              <a:rPr lang="en-US" dirty="0" err="1"/>
              <a:t>behavioural</a:t>
            </a:r>
            <a:r>
              <a:rPr lang="en-US" dirty="0"/>
              <a:t> pattern which a leader exhibits in getting things done through others is known as his </a:t>
            </a:r>
            <a:r>
              <a:rPr lang="en-US" b="1" dirty="0">
                <a:solidFill>
                  <a:srgbClr val="FF0000"/>
                </a:solidFill>
              </a:rPr>
              <a:t>style of leadership</a:t>
            </a:r>
            <a:r>
              <a:rPr lang="en-US" dirty="0"/>
              <a:t>. The leadership style in a particular situation is determined by the leader’s personality, experience and value system, type of followers, and nature of the environment. There are three important leadership styles which are based on the use of authority. These are:</a:t>
            </a:r>
          </a:p>
          <a:p>
            <a:pPr algn="just"/>
            <a:endParaRPr lang="en-US" dirty="0"/>
          </a:p>
          <a:p>
            <a:pPr marL="457200" indent="-457200" algn="just">
              <a:buFont typeface="+mj-lt"/>
              <a:buAutoNum type="arabicPeriod"/>
            </a:pPr>
            <a:r>
              <a:rPr lang="en-US" dirty="0"/>
              <a:t>Autocratic or authoritative leadership</a:t>
            </a:r>
          </a:p>
          <a:p>
            <a:pPr marL="457200" indent="-457200" algn="just">
              <a:buFont typeface="+mj-lt"/>
              <a:buAutoNum type="arabicPeriod"/>
            </a:pPr>
            <a:r>
              <a:rPr lang="en-US" dirty="0"/>
              <a:t>Participative or democratic leadership; and</a:t>
            </a:r>
          </a:p>
          <a:p>
            <a:pPr marL="457200" indent="-457200" algn="just">
              <a:buFont typeface="+mj-lt"/>
              <a:buAutoNum type="arabicPeriod"/>
            </a:pPr>
            <a:r>
              <a:rPr lang="en-US" dirty="0"/>
              <a:t>Free rein or laissez-faire leadership.</a:t>
            </a:r>
            <a:endParaRPr lang="en-IN" dirty="0"/>
          </a:p>
        </p:txBody>
      </p:sp>
    </p:spTree>
    <p:extLst>
      <p:ext uri="{BB962C8B-B14F-4D97-AF65-F5344CB8AC3E}">
        <p14:creationId xmlns:p14="http://schemas.microsoft.com/office/powerpoint/2010/main" val="233271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84976"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944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Situational Leadership Style</a:t>
            </a:r>
            <a:endParaRPr lang="en-IN" dirty="0"/>
          </a:p>
        </p:txBody>
      </p:sp>
      <p:sp>
        <p:nvSpPr>
          <p:cNvPr id="3" name="Content Placeholder 2"/>
          <p:cNvSpPr>
            <a:spLocks noGrp="1"/>
          </p:cNvSpPr>
          <p:nvPr>
            <p:ph idx="1"/>
          </p:nvPr>
        </p:nvSpPr>
        <p:spPr/>
        <p:txBody>
          <a:bodyPr/>
          <a:lstStyle/>
          <a:p>
            <a:pPr algn="just"/>
            <a:r>
              <a:rPr lang="en-US" dirty="0"/>
              <a:t>A Situational Leader employs one of four leadership styles that provide him or her with the highest probability of success in every </a:t>
            </a:r>
            <a:r>
              <a:rPr lang="en-US" i="1" dirty="0"/>
              <a:t>situation</a:t>
            </a:r>
            <a:r>
              <a:rPr lang="en-US" dirty="0"/>
              <a:t> they encounter. Those situations are a function of the </a:t>
            </a:r>
            <a:r>
              <a:rPr lang="en-US" i="1" dirty="0"/>
              <a:t>task </a:t>
            </a:r>
            <a:r>
              <a:rPr lang="en-US" dirty="0"/>
              <a:t>that needs to be performed, in conjunction with the task-related ability and willingness of </a:t>
            </a:r>
            <a:r>
              <a:rPr lang="en-US" i="1" dirty="0"/>
              <a:t>the follower</a:t>
            </a:r>
            <a:r>
              <a:rPr lang="en-US" dirty="0"/>
              <a:t> identified to perform it. Based on the objective assessment of those parameters, and with the responsibility of successfully and effectively influencing the follower, the leader responds to the situation with one of four leadership styles. Those styles are operationally defined by </a:t>
            </a:r>
            <a:r>
              <a:rPr lang="en-US" i="1" dirty="0"/>
              <a:t>Task/Directive Behavior and Relationship/Supportive Behavior</a:t>
            </a:r>
            <a:r>
              <a:rPr lang="en-US" dirty="0"/>
              <a:t>:</a:t>
            </a:r>
            <a:endParaRPr lang="en-IN" dirty="0"/>
          </a:p>
        </p:txBody>
      </p:sp>
    </p:spTree>
    <p:extLst>
      <p:ext uri="{BB962C8B-B14F-4D97-AF65-F5344CB8AC3E}">
        <p14:creationId xmlns:p14="http://schemas.microsoft.com/office/powerpoint/2010/main" val="320370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60648"/>
            <a:ext cx="8291264" cy="5865515"/>
          </a:xfrm>
        </p:spPr>
        <p:txBody>
          <a:bodyPr/>
          <a:lstStyle/>
          <a:p>
            <a:r>
              <a:rPr lang="en-US" b="1" u="sng" dirty="0"/>
              <a:t>Task/Directive Behavior</a:t>
            </a:r>
            <a:r>
              <a:rPr lang="en-US" dirty="0"/>
              <a:t> – the extent to which the leader tells the follower </a:t>
            </a:r>
            <a:r>
              <a:rPr lang="en-US" i="1" dirty="0"/>
              <a:t>what</a:t>
            </a:r>
            <a:r>
              <a:rPr lang="en-US" dirty="0"/>
              <a:t> to do, </a:t>
            </a:r>
            <a:r>
              <a:rPr lang="en-US" i="1" dirty="0"/>
              <a:t>how</a:t>
            </a:r>
            <a:r>
              <a:rPr lang="en-US" dirty="0"/>
              <a:t> to do it, </a:t>
            </a:r>
            <a:r>
              <a:rPr lang="en-US" i="1" dirty="0"/>
              <a:t>where</a:t>
            </a:r>
            <a:r>
              <a:rPr lang="en-US" dirty="0"/>
              <a:t> it needs to be done and </a:t>
            </a:r>
            <a:r>
              <a:rPr lang="en-US" i="1" dirty="0"/>
              <a:t>when</a:t>
            </a:r>
            <a:r>
              <a:rPr lang="en-US" dirty="0"/>
              <a:t> it needs to be completed</a:t>
            </a:r>
          </a:p>
          <a:p>
            <a:r>
              <a:rPr lang="en-US" b="1" u="sng" dirty="0"/>
              <a:t>Relationship/Supportive Behavior </a:t>
            </a:r>
            <a:r>
              <a:rPr lang="en-US" dirty="0"/>
              <a:t>– the extent to which the leader engages in open dialog with the follower, actively listens and provides recognition/reinforcement for task-related progress</a:t>
            </a:r>
          </a:p>
          <a:p>
            <a:endParaRPr lang="en-IN" dirty="0"/>
          </a:p>
        </p:txBody>
      </p:sp>
    </p:spTree>
    <p:extLst>
      <p:ext uri="{BB962C8B-B14F-4D97-AF65-F5344CB8AC3E}">
        <p14:creationId xmlns:p14="http://schemas.microsoft.com/office/powerpoint/2010/main" val="71583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The Four Leadership Styles of The Situational Leadership(R)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712968" cy="651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84976" cy="6408712"/>
          </a:xfrm>
        </p:spPr>
        <p:txBody>
          <a:bodyPr>
            <a:normAutofit/>
          </a:bodyPr>
          <a:lstStyle/>
          <a:p>
            <a:r>
              <a:rPr lang="en-US" b="1" u="sng" dirty="0"/>
              <a:t>STYLE 1</a:t>
            </a:r>
            <a:r>
              <a:rPr lang="en-US" b="1" dirty="0"/>
              <a:t>– TELLING, DIRECTING or GUIDING</a:t>
            </a:r>
            <a:endParaRPr lang="en-US" dirty="0"/>
          </a:p>
          <a:p>
            <a:pPr algn="just"/>
            <a:r>
              <a:rPr lang="en-US" dirty="0"/>
              <a:t>Style 1 or a telling leadership style, is characterized by the leader using moderate to high amounts of Task Behavior and moderate to low amounts of Relationship Behavior. The leader makes decisions surrounding the timely completion of the task and provides the follower with the benefit of his/her experience in that regard. The flow of communication is </a:t>
            </a:r>
            <a:r>
              <a:rPr lang="en-US" b="1" i="1" dirty="0"/>
              <a:t>from</a:t>
            </a:r>
            <a:r>
              <a:rPr lang="en-US" dirty="0"/>
              <a:t> the leader </a:t>
            </a:r>
            <a:r>
              <a:rPr lang="en-US" b="1" i="1" dirty="0"/>
              <a:t>to</a:t>
            </a:r>
            <a:r>
              <a:rPr lang="en-US" dirty="0"/>
              <a:t> the follower. Questions posed by the leader are typically focused on clarity (.e.g. “Do you have any questions on the instructions we’ve just reviewed?”).</a:t>
            </a:r>
          </a:p>
          <a:p>
            <a:pPr algn="just"/>
            <a:r>
              <a:rPr lang="en-US" dirty="0"/>
              <a:t>Style 1 is a short-term approach intended to </a:t>
            </a:r>
            <a:r>
              <a:rPr lang="en-US" i="1" dirty="0"/>
              <a:t>create movement</a:t>
            </a:r>
            <a:r>
              <a:rPr lang="en-US" dirty="0"/>
              <a:t>. It aligns with followers who have limited (if any) experience or skill performing the task in question and (for whatever reason) are either insecure or unmotivated to try. Style 1 requires close supervision by the leader for the express purpose of identifying any signs of incremental progress (to be recognized by the leader in an effort to accelerate ongoing development).</a:t>
            </a:r>
          </a:p>
          <a:p>
            <a:endParaRPr lang="en-IN" dirty="0"/>
          </a:p>
        </p:txBody>
      </p:sp>
    </p:spTree>
    <p:extLst>
      <p:ext uri="{BB962C8B-B14F-4D97-AF65-F5344CB8AC3E}">
        <p14:creationId xmlns:p14="http://schemas.microsoft.com/office/powerpoint/2010/main" val="4164771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04664"/>
            <a:ext cx="8640960" cy="6192688"/>
          </a:xfrm>
        </p:spPr>
        <p:txBody>
          <a:bodyPr>
            <a:normAutofit fontScale="92500" lnSpcReduction="10000"/>
          </a:bodyPr>
          <a:lstStyle/>
          <a:p>
            <a:r>
              <a:rPr lang="en-US" sz="2600" b="1" u="sng" dirty="0"/>
              <a:t>STYLE 2</a:t>
            </a:r>
            <a:r>
              <a:rPr lang="en-US" sz="2600" dirty="0"/>
              <a:t> – </a:t>
            </a:r>
            <a:r>
              <a:rPr lang="en-US" sz="2600" b="1" dirty="0"/>
              <a:t>SELLING, COACHING or EXPLAINING</a:t>
            </a:r>
            <a:endParaRPr lang="en-US" sz="2600" dirty="0"/>
          </a:p>
          <a:p>
            <a:pPr algn="just"/>
            <a:r>
              <a:rPr lang="en-US" sz="2600" dirty="0"/>
              <a:t>Style 2 or a selling leadership style, describes a leadership approach that is high on both Task and Relationship Behavior. The leader still maintains decision rights regarding </a:t>
            </a:r>
            <a:r>
              <a:rPr lang="en-US" sz="2600" b="1" i="1" dirty="0"/>
              <a:t>what </a:t>
            </a:r>
            <a:r>
              <a:rPr lang="en-US" sz="2600" dirty="0"/>
              <a:t>the follower needs to be doing, </a:t>
            </a:r>
            <a:r>
              <a:rPr lang="en-US" sz="2600" b="1" i="1" dirty="0"/>
              <a:t>how</a:t>
            </a:r>
            <a:r>
              <a:rPr lang="en-US" sz="2600" dirty="0"/>
              <a:t> they should be doing it and </a:t>
            </a:r>
            <a:r>
              <a:rPr lang="en-US" sz="2600" b="1" i="1" dirty="0"/>
              <a:t>when</a:t>
            </a:r>
            <a:r>
              <a:rPr lang="en-US" sz="2600" dirty="0"/>
              <a:t> it needs to be completed, but that structure is provided in combination with ample opportunity for discussion of </a:t>
            </a:r>
            <a:r>
              <a:rPr lang="en-US" sz="2600" b="1" i="1" dirty="0"/>
              <a:t>why </a:t>
            </a:r>
            <a:r>
              <a:rPr lang="en-US" sz="2600" dirty="0"/>
              <a:t>the task is important and </a:t>
            </a:r>
            <a:r>
              <a:rPr lang="en-US" sz="2600" b="1" i="1" dirty="0"/>
              <a:t>where</a:t>
            </a:r>
            <a:r>
              <a:rPr lang="en-US" sz="2600" dirty="0"/>
              <a:t> it fits into the overall scheme of operation. The leader also actively recognizes the enthusiasm, interest and commitment of the follower for learning and gaining task-related experience.</a:t>
            </a:r>
          </a:p>
          <a:p>
            <a:pPr algn="just"/>
            <a:r>
              <a:rPr lang="en-US" sz="2600" dirty="0"/>
              <a:t>Style 2 is intended to </a:t>
            </a:r>
            <a:r>
              <a:rPr lang="en-US" sz="2600" i="1" dirty="0"/>
              <a:t>create buy-in and understanding</a:t>
            </a:r>
            <a:r>
              <a:rPr lang="en-US" sz="2600" dirty="0"/>
              <a:t>. It aligns with followers who have limited (if any) experience performing the task but exude both confidence and motivation toward the process of leader-driven skill development. Like Style 1, effective use of this approach depends upon direct observations by the leader, which fuel focused performance feedback discussions and increased dialog.</a:t>
            </a:r>
          </a:p>
          <a:p>
            <a:endParaRPr lang="en-IN" dirty="0"/>
          </a:p>
        </p:txBody>
      </p:sp>
    </p:spTree>
    <p:extLst>
      <p:ext uri="{BB962C8B-B14F-4D97-AF65-F5344CB8AC3E}">
        <p14:creationId xmlns:p14="http://schemas.microsoft.com/office/powerpoint/2010/main" val="137177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332656"/>
            <a:ext cx="8291264" cy="6264696"/>
          </a:xfrm>
        </p:spPr>
        <p:txBody>
          <a:bodyPr>
            <a:normAutofit fontScale="92500" lnSpcReduction="20000"/>
          </a:bodyPr>
          <a:lstStyle/>
          <a:p>
            <a:r>
              <a:rPr lang="en-US" sz="2600" b="1" u="sng" dirty="0"/>
              <a:t>STYLE 3</a:t>
            </a:r>
            <a:r>
              <a:rPr lang="en-US" sz="2600" b="1" dirty="0"/>
              <a:t> – PARTICIPATING, FACILITATING or COLLABORATING</a:t>
            </a:r>
            <a:endParaRPr lang="en-US" sz="2600" dirty="0"/>
          </a:p>
          <a:p>
            <a:pPr algn="just"/>
            <a:r>
              <a:rPr lang="en-US" sz="2600" dirty="0"/>
              <a:t>Style 3 or a participating leadership style, is fundamentally different from Styles 1 and 2 in that it is “follower driven” as opposed to “leader driven.” As such, it depicts an approach that is high on Relationship Behavior but low on Task Behavior. In that context (and from the leader’s perspective), the follower has the ability to perform the task in question at a sustained and acceptable level but lacks either the confidence or the motivation/commitment to do so.</a:t>
            </a:r>
          </a:p>
          <a:p>
            <a:pPr algn="just"/>
            <a:r>
              <a:rPr lang="en-US" sz="2600" dirty="0"/>
              <a:t>The objective of Style 3 is to </a:t>
            </a:r>
            <a:r>
              <a:rPr lang="en-US" sz="2600" i="1" dirty="0"/>
              <a:t>create alignment. </a:t>
            </a:r>
            <a:r>
              <a:rPr lang="en-US" sz="2600" dirty="0"/>
              <a:t>If the follower is developing, he/she might have demonstrated task proficiency but still have some degree of trepidation about performing it on their own. If the follower is regressing, they are aware they can effectively perform but have lost commitment, motivation (or both) to do so. Either way, the leader needs to discuss the follower’s willingness by asking open-ended questions intended to help the follower recognize the source of the performance challenge and generate a viable solution.</a:t>
            </a:r>
          </a:p>
          <a:p>
            <a:endParaRPr lang="en-IN" dirty="0"/>
          </a:p>
        </p:txBody>
      </p:sp>
    </p:spTree>
    <p:extLst>
      <p:ext uri="{BB962C8B-B14F-4D97-AF65-F5344CB8AC3E}">
        <p14:creationId xmlns:p14="http://schemas.microsoft.com/office/powerpoint/2010/main" val="305179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36496" cy="6126163"/>
          </a:xfrm>
        </p:spPr>
        <p:txBody>
          <a:bodyPr>
            <a:noAutofit/>
          </a:bodyPr>
          <a:lstStyle/>
          <a:p>
            <a:r>
              <a:rPr lang="en-US" sz="2300" b="1" u="sng" dirty="0"/>
              <a:t>STYLE 4</a:t>
            </a:r>
            <a:r>
              <a:rPr lang="en-US" sz="2300" b="1" dirty="0"/>
              <a:t> – DELEGATING, EMPOWERING or MONITORING</a:t>
            </a:r>
            <a:endParaRPr lang="en-US" sz="2300" dirty="0"/>
          </a:p>
          <a:p>
            <a:pPr algn="just"/>
            <a:r>
              <a:rPr lang="en-US" sz="2300" dirty="0"/>
              <a:t>Style 4 or a delegating leadership style, is another “follower-driven” leadership approach that is characterized by low amounts of both Task and Relationship Behavior. The follower can perform the task at a sustained and acceptable level and is both confident and motivated to do so.</a:t>
            </a:r>
          </a:p>
          <a:p>
            <a:pPr algn="just"/>
            <a:r>
              <a:rPr lang="en-US" sz="2300" dirty="0"/>
              <a:t>The intent of Style 4 is to </a:t>
            </a:r>
            <a:r>
              <a:rPr lang="en-US" sz="2300" i="1" dirty="0"/>
              <a:t>create/enhance task mastery and autonomy</a:t>
            </a:r>
            <a:r>
              <a:rPr lang="en-US" sz="2300" dirty="0"/>
              <a:t>. It aligns with followers that have significant experience performing the task at or above expectation, in combination with a level of intrinsic motivation that drives their ongoing commitment to excellence. The flow of communication with Style 4 is </a:t>
            </a:r>
            <a:r>
              <a:rPr lang="en-US" sz="2300" b="1" i="1" dirty="0"/>
              <a:t>from</a:t>
            </a:r>
            <a:r>
              <a:rPr lang="en-US" sz="2300" dirty="0"/>
              <a:t> the follower </a:t>
            </a:r>
            <a:r>
              <a:rPr lang="en-US" sz="2300" b="1" i="1" dirty="0"/>
              <a:t>to</a:t>
            </a:r>
            <a:r>
              <a:rPr lang="en-US" sz="2300" dirty="0"/>
              <a:t> the leader and is typically initiated by questions from the leader that feature significant degrees of freedom (e.g.  “From your perspective, what is working and what do we need to consider doing differently moving forward?”).</a:t>
            </a:r>
          </a:p>
          <a:p>
            <a:pPr algn="just"/>
            <a:r>
              <a:rPr lang="en-US" sz="2300" dirty="0"/>
              <a:t>Based on your own experience as a leader (and as a follower), consider that the most inconsistent thing a leader can do is to treat everybody the same. A leader’s approach should be dictated by the nuances of each situation they encounter. Situational Leadership is a practical, repeatable model that helps leaders do just that!</a:t>
            </a:r>
          </a:p>
          <a:p>
            <a:endParaRPr lang="en-IN" sz="2300" dirty="0"/>
          </a:p>
        </p:txBody>
      </p:sp>
    </p:spTree>
    <p:extLst>
      <p:ext uri="{BB962C8B-B14F-4D97-AF65-F5344CB8AC3E}">
        <p14:creationId xmlns:p14="http://schemas.microsoft.com/office/powerpoint/2010/main" val="3324419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a:t>Transactional Leadership Style</a:t>
            </a:r>
            <a:endParaRPr lang="en-IN" dirty="0"/>
          </a:p>
        </p:txBody>
      </p:sp>
      <p:sp>
        <p:nvSpPr>
          <p:cNvPr id="3" name="Content Placeholder 2"/>
          <p:cNvSpPr>
            <a:spLocks noGrp="1"/>
          </p:cNvSpPr>
          <p:nvPr>
            <p:ph idx="1"/>
          </p:nvPr>
        </p:nvSpPr>
        <p:spPr>
          <a:xfrm>
            <a:off x="457200" y="1124744"/>
            <a:ext cx="8229600" cy="5001419"/>
          </a:xfrm>
        </p:spPr>
        <p:txBody>
          <a:bodyPr>
            <a:noAutofit/>
          </a:bodyPr>
          <a:lstStyle/>
          <a:p>
            <a:pPr algn="just"/>
            <a:r>
              <a:rPr lang="en-US" b="1" dirty="0"/>
              <a:t>Transactional leadership</a:t>
            </a:r>
            <a:r>
              <a:rPr lang="en-US" dirty="0"/>
              <a:t> or </a:t>
            </a:r>
            <a:r>
              <a:rPr lang="en-US" b="1" dirty="0"/>
              <a:t>transactional management</a:t>
            </a:r>
            <a:r>
              <a:rPr lang="en-US" dirty="0"/>
              <a:t> is the part of one style of leadership that focuses on supervision, organization, and performance; it is an integral part of the Full Range Leadership Model.  This type of management was born during the Industrial Revolution as a source of competitive advantage. Some typical tactics of this type of management include strategy, efficiency goals, economies of scale and quality differentiation. Transactional managers focus on performance related tasks and goals.</a:t>
            </a:r>
          </a:p>
          <a:p>
            <a:pPr algn="just"/>
            <a:r>
              <a:rPr lang="en-US" dirty="0"/>
              <a:t>Transactional leadership is a style of leadership in which leaders promote compliance by followers through both rewards and punishments. Through a rewards and punishments system, transactional leaders are able to keep followers motivated for the short-term.</a:t>
            </a:r>
            <a:endParaRPr lang="en-IN" dirty="0"/>
          </a:p>
        </p:txBody>
      </p:sp>
    </p:spTree>
    <p:extLst>
      <p:ext uri="{BB962C8B-B14F-4D97-AF65-F5344CB8AC3E}">
        <p14:creationId xmlns:p14="http://schemas.microsoft.com/office/powerpoint/2010/main" val="2733994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712968" cy="6408712"/>
          </a:xfrm>
        </p:spPr>
        <p:txBody>
          <a:bodyPr>
            <a:normAutofit lnSpcReduction="10000"/>
          </a:bodyPr>
          <a:lstStyle/>
          <a:p>
            <a:pPr algn="just" fontAlgn="base"/>
            <a:r>
              <a:rPr lang="en-US" dirty="0"/>
              <a:t>Transactional leadership works well in organizations where structure is important. Transactional leadership is not the right fit for organizations where initiative is encouraged:</a:t>
            </a:r>
          </a:p>
          <a:p>
            <a:pPr fontAlgn="base"/>
            <a:r>
              <a:rPr lang="en-US" b="1" dirty="0">
                <a:solidFill>
                  <a:srgbClr val="FFC000"/>
                </a:solidFill>
              </a:rPr>
              <a:t>Transactional leadership pros:</a:t>
            </a:r>
            <a:endParaRPr lang="en-US" dirty="0">
              <a:solidFill>
                <a:srgbClr val="FFC000"/>
              </a:solidFill>
            </a:endParaRPr>
          </a:p>
          <a:p>
            <a:pPr fontAlgn="base"/>
            <a:r>
              <a:rPr lang="en-US" dirty="0"/>
              <a:t>Rewards those who are motivated by self-interest to follow instructions</a:t>
            </a:r>
          </a:p>
          <a:p>
            <a:pPr fontAlgn="base"/>
            <a:r>
              <a:rPr lang="en-US" dirty="0"/>
              <a:t>Provides an unambiguous structure for large organizations, systems requiring repetitive tasks and infinitely reproducible environments</a:t>
            </a:r>
          </a:p>
          <a:p>
            <a:pPr fontAlgn="base"/>
            <a:r>
              <a:rPr lang="en-US" dirty="0"/>
              <a:t>Achieves short-term goals quickly</a:t>
            </a:r>
          </a:p>
          <a:p>
            <a:pPr fontAlgn="base"/>
            <a:r>
              <a:rPr lang="en-US" dirty="0"/>
              <a:t>Rewards and penalties are clearly defined for workers</a:t>
            </a:r>
          </a:p>
          <a:p>
            <a:pPr marL="0" indent="0" fontAlgn="base">
              <a:buNone/>
            </a:pPr>
            <a:endParaRPr lang="en-US" dirty="0"/>
          </a:p>
          <a:p>
            <a:pPr fontAlgn="base"/>
            <a:r>
              <a:rPr lang="en-US" b="1" dirty="0">
                <a:solidFill>
                  <a:srgbClr val="FFC000"/>
                </a:solidFill>
              </a:rPr>
              <a:t>Transactional leadership cons:</a:t>
            </a:r>
            <a:endParaRPr lang="en-US" dirty="0">
              <a:solidFill>
                <a:srgbClr val="FFC000"/>
              </a:solidFill>
            </a:endParaRPr>
          </a:p>
          <a:p>
            <a:pPr fontAlgn="base"/>
            <a:r>
              <a:rPr lang="en-US" dirty="0"/>
              <a:t>Rewards the worker on a practical level only, such as money or perks</a:t>
            </a:r>
          </a:p>
          <a:p>
            <a:pPr fontAlgn="base"/>
            <a:r>
              <a:rPr lang="en-US" dirty="0"/>
              <a:t>Creativity is limited since the goals and objectives are already set</a:t>
            </a:r>
          </a:p>
          <a:p>
            <a:pPr fontAlgn="base"/>
            <a:r>
              <a:rPr lang="en-US" dirty="0"/>
              <a:t>Does not reward personal initiative</a:t>
            </a:r>
          </a:p>
        </p:txBody>
      </p:sp>
    </p:spTree>
    <p:extLst>
      <p:ext uri="{BB962C8B-B14F-4D97-AF65-F5344CB8AC3E}">
        <p14:creationId xmlns:p14="http://schemas.microsoft.com/office/powerpoint/2010/main" val="4495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079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62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375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712968"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441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856984"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784976" cy="659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615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784976"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16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784976"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5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784976"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28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56983"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854302"/>
      </p:ext>
    </p:extLst>
  </p:cSld>
  <p:clrMapOvr>
    <a:masterClrMapping/>
  </p:clrMapOvr>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4681</TotalTime>
  <Words>1344</Words>
  <Application>Microsoft Office PowerPoint</Application>
  <PresentationFormat>On-screen Show (4:3)</PresentationFormat>
  <Paragraphs>48</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Tw Cen MT</vt:lpstr>
      <vt:lpstr>Thatch</vt:lpstr>
      <vt:lpstr>Management Styles</vt:lpstr>
      <vt:lpstr>Management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Situations Favouring Autocratic Leadership</vt:lpstr>
      <vt:lpstr>Democratic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Situational Leadership Style</vt:lpstr>
      <vt:lpstr>PowerPoint Presentation</vt:lpstr>
      <vt:lpstr>PowerPoint Presentation</vt:lpstr>
      <vt:lpstr>PowerPoint Presentation</vt:lpstr>
      <vt:lpstr>PowerPoint Presentation</vt:lpstr>
      <vt:lpstr>PowerPoint Presentation</vt:lpstr>
      <vt:lpstr>PowerPoint Presentation</vt:lpstr>
      <vt:lpstr>Transactional Leadership Style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Strategy</dc:title>
  <dc:creator>satarupa.roy@gmail.com</dc:creator>
  <cp:lastModifiedBy>Abhiroop Mukherjee</cp:lastModifiedBy>
  <cp:revision>12</cp:revision>
  <dcterms:created xsi:type="dcterms:W3CDTF">2022-08-08T04:07:36Z</dcterms:created>
  <dcterms:modified xsi:type="dcterms:W3CDTF">2022-09-28T05:43:49Z</dcterms:modified>
</cp:coreProperties>
</file>